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9" r:id="rId4"/>
    <p:sldId id="262" r:id="rId5"/>
    <p:sldId id="260" r:id="rId6"/>
    <p:sldId id="263" r:id="rId7"/>
    <p:sldId id="268" r:id="rId8"/>
    <p:sldId id="269" r:id="rId9"/>
    <p:sldId id="261" r:id="rId1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086" autoAdjust="0"/>
  </p:normalViewPr>
  <p:slideViewPr>
    <p:cSldViewPr>
      <p:cViewPr varScale="1">
        <p:scale>
          <a:sx n="51" d="100"/>
          <a:sy n="51" d="100"/>
        </p:scale>
        <p:origin x="-87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3717032"/>
            <a:ext cx="777686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Académica:               INGENIERÍA MECÁNICA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Profesor(a):                        MA. E. GUADALUPE ISLAS LÓPEZ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                             JULIO-DICIEMBRE 2015</a:t>
            </a:r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23528" y="1916832"/>
            <a:ext cx="79597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sl-SI" altLang="es-MX" sz="4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CONDITIONALS</a:t>
            </a:r>
          </a:p>
        </p:txBody>
      </p:sp>
    </p:spTree>
    <p:extLst>
      <p:ext uri="{BB962C8B-B14F-4D97-AF65-F5344CB8AC3E}">
        <p14:creationId xmlns:p14="http://schemas.microsoft.com/office/powerpoint/2010/main" xmlns="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07504" y="1582341"/>
            <a:ext cx="885698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dirty="0">
                <a:latin typeface="Arial" pitchFamily="34" charset="0"/>
                <a:cs typeface="Arial" pitchFamily="34" charset="0"/>
              </a:rPr>
              <a:t>Resumen</a:t>
            </a:r>
          </a:p>
          <a:p>
            <a:pPr algn="just"/>
            <a:r>
              <a:rPr lang="es-MX" sz="2400" dirty="0" smtClean="0">
                <a:latin typeface="Arial" pitchFamily="34" charset="0"/>
                <a:cs typeface="Arial" pitchFamily="34" charset="0"/>
              </a:rPr>
              <a:t>Los condicionales son </a:t>
            </a:r>
            <a:r>
              <a:rPr lang="es-MX" sz="2400" dirty="0">
                <a:latin typeface="Arial" pitchFamily="34" charset="0"/>
                <a:cs typeface="Arial" pitchFamily="34" charset="0"/>
              </a:rPr>
              <a:t>el primer tema de la unidad 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II </a:t>
            </a:r>
            <a:r>
              <a:rPr lang="es-MX" sz="2400" dirty="0">
                <a:latin typeface="Arial" pitchFamily="34" charset="0"/>
                <a:cs typeface="Arial" pitchFamily="34" charset="0"/>
              </a:rPr>
              <a:t>del PAI (programa académico institucional) de la materia causa-efecto en lengua extranjera.</a:t>
            </a:r>
            <a:endParaRPr lang="es-MX" sz="24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400" b="1" dirty="0" err="1">
                <a:latin typeface="Arial" pitchFamily="34" charset="0"/>
                <a:cs typeface="Arial" pitchFamily="34" charset="0"/>
              </a:rPr>
              <a:t>Abstract</a:t>
            </a:r>
            <a:endParaRPr lang="es-MX" sz="2400" b="1" dirty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Conditionals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is the first topic in unit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II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in PAI </a:t>
            </a:r>
            <a:r>
              <a:rPr lang="es-MX" sz="2400" dirty="0">
                <a:latin typeface="Arial" pitchFamily="34" charset="0"/>
                <a:cs typeface="Arial" pitchFamily="34" charset="0"/>
              </a:rPr>
              <a:t>(programa académico institucional of </a:t>
            </a:r>
            <a:r>
              <a:rPr lang="es-MX" sz="2400" dirty="0" err="1">
                <a:latin typeface="Arial" pitchFamily="34" charset="0"/>
                <a:cs typeface="Arial" pitchFamily="34" charset="0"/>
              </a:rPr>
              <a:t>the</a:t>
            </a:r>
            <a:r>
              <a:rPr lang="es-MX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>
                <a:latin typeface="Arial" pitchFamily="34" charset="0"/>
                <a:cs typeface="Arial" pitchFamily="34" charset="0"/>
              </a:rPr>
              <a:t>subject</a:t>
            </a:r>
            <a:r>
              <a:rPr lang="es-MX" sz="2400" dirty="0">
                <a:latin typeface="Arial" pitchFamily="34" charset="0"/>
                <a:cs typeface="Arial" pitchFamily="34" charset="0"/>
              </a:rPr>
              <a:t> cause and </a:t>
            </a:r>
            <a:r>
              <a:rPr lang="es-MX" sz="2400" dirty="0" err="1">
                <a:latin typeface="Arial" pitchFamily="34" charset="0"/>
                <a:cs typeface="Arial" pitchFamily="34" charset="0"/>
              </a:rPr>
              <a:t>effect</a:t>
            </a:r>
            <a:r>
              <a:rPr lang="es-MX" sz="2400" dirty="0">
                <a:latin typeface="Arial" pitchFamily="34" charset="0"/>
                <a:cs typeface="Arial" pitchFamily="34" charset="0"/>
              </a:rPr>
              <a:t> in a </a:t>
            </a:r>
            <a:r>
              <a:rPr lang="es-MX" sz="2400" dirty="0" err="1">
                <a:latin typeface="Arial" pitchFamily="34" charset="0"/>
                <a:cs typeface="Arial" pitchFamily="34" charset="0"/>
              </a:rPr>
              <a:t>foreigna</a:t>
            </a:r>
            <a:r>
              <a:rPr lang="es-MX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>
                <a:latin typeface="Arial" pitchFamily="34" charset="0"/>
                <a:cs typeface="Arial" pitchFamily="34" charset="0"/>
              </a:rPr>
              <a:t>language</a:t>
            </a:r>
            <a:r>
              <a:rPr lang="es-MX" sz="2400" dirty="0">
                <a:latin typeface="Arial" pitchFamily="34" charset="0"/>
                <a:cs typeface="Arial" pitchFamily="34" charset="0"/>
              </a:rPr>
              <a:t>.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Keywords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Conditionals, first, second, third,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causa-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efecto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lengua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extranjera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</a:t>
            </a:r>
            <a:endParaRPr lang="es-MX" sz="2400" dirty="0"/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4992242"/>
              </p:ext>
            </p:extLst>
          </p:nvPr>
        </p:nvGraphicFramePr>
        <p:xfrm>
          <a:off x="1619672" y="620688"/>
          <a:ext cx="6336704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36704"/>
              </a:tblGrid>
              <a:tr h="370840">
                <a:tc>
                  <a:txBody>
                    <a:bodyPr/>
                    <a:lstStyle/>
                    <a:p>
                      <a:r>
                        <a:rPr lang="es-MX" sz="4000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ZERO CONDITIONAL</a:t>
                      </a:r>
                      <a:endParaRPr lang="es-MX" sz="40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13"/>
          <p:cNvSpPr txBox="1">
            <a:spLocks noChangeArrowheads="1"/>
          </p:cNvSpPr>
          <p:nvPr/>
        </p:nvSpPr>
        <p:spPr bwMode="auto">
          <a:xfrm>
            <a:off x="323850" y="260350"/>
            <a:ext cx="80645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s-MX" sz="3600" dirty="0" smtClean="0"/>
              <a:t>ZERO </a:t>
            </a:r>
            <a:r>
              <a:rPr lang="en-GB" altLang="es-MX" sz="3600" dirty="0"/>
              <a:t>CONDITIONAL</a:t>
            </a:r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>
          <a:xfrm>
            <a:off x="1143000" y="1571625"/>
            <a:ext cx="8001000" cy="43576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  <a:defRPr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The  zero Conditional is a structure used for talking about:</a:t>
            </a:r>
          </a:p>
          <a:p>
            <a:pPr>
              <a:defRPr/>
            </a:pPr>
            <a:r>
              <a:rPr lang="en-US" sz="4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General Truths.</a:t>
            </a:r>
          </a:p>
          <a:p>
            <a:pPr>
              <a:defRPr/>
            </a:pPr>
            <a:r>
              <a:rPr lang="en-US" sz="4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Scientific Facts.</a:t>
            </a:r>
          </a:p>
          <a:p>
            <a:pPr>
              <a:defRPr/>
            </a:pPr>
            <a:r>
              <a:rPr lang="en-US" sz="4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Things which always happened under certain conditions.</a:t>
            </a:r>
            <a:endParaRPr lang="en-US" sz="40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8798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323850" y="260350"/>
            <a:ext cx="80645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s-MX" sz="3600" dirty="0"/>
              <a:t>ZERO CONDITIONAL</a:t>
            </a: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395288" y="1341438"/>
            <a:ext cx="8485187" cy="522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30000"/>
              </a:spcBef>
            </a:pPr>
            <a:r>
              <a:rPr lang="en-GB" altLang="es-MX" sz="24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12" name="2 Marcador de contenido"/>
          <p:cNvSpPr txBox="1">
            <a:spLocks/>
          </p:cNvSpPr>
          <p:nvPr/>
        </p:nvSpPr>
        <p:spPr>
          <a:xfrm>
            <a:off x="1143000" y="1428750"/>
            <a:ext cx="7162800" cy="4895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sz="4000" b="1" dirty="0" smtClean="0"/>
              <a:t>General Truths:</a:t>
            </a:r>
          </a:p>
          <a:p>
            <a:pPr>
              <a:buFontTx/>
              <a:buNone/>
            </a:pPr>
            <a:r>
              <a:rPr lang="en-US" b="1" dirty="0" smtClean="0">
                <a:solidFill>
                  <a:srgbClr val="7030A0"/>
                </a:solidFill>
              </a:rPr>
              <a:t>If             condition                   result</a:t>
            </a:r>
          </a:p>
          <a:p>
            <a:pPr>
              <a:buFontTx/>
              <a:buNone/>
            </a:pPr>
            <a:r>
              <a:rPr lang="en-US" dirty="0" smtClean="0">
                <a:solidFill>
                  <a:srgbClr val="7030A0"/>
                </a:solidFill>
              </a:rPr>
              <a:t>If            it rains,                 we get wet.</a:t>
            </a:r>
          </a:p>
          <a:p>
            <a:pPr>
              <a:buFontTx/>
              <a:buNone/>
            </a:pPr>
            <a:endParaRPr lang="en-US" b="1" dirty="0" smtClean="0">
              <a:solidFill>
                <a:srgbClr val="7030A0"/>
              </a:solidFill>
            </a:endParaRPr>
          </a:p>
          <a:p>
            <a:pPr>
              <a:buFontTx/>
              <a:buNone/>
            </a:pPr>
            <a:r>
              <a:rPr lang="en-US" sz="4000" b="1" dirty="0" smtClean="0"/>
              <a:t>Scientific Facts:</a:t>
            </a:r>
            <a:r>
              <a:rPr lang="es-ES" dirty="0" smtClean="0"/>
              <a:t>		</a:t>
            </a:r>
          </a:p>
          <a:p>
            <a:pPr>
              <a:buFontTx/>
              <a:buNone/>
            </a:pPr>
            <a:r>
              <a:rPr lang="en-US" b="1" dirty="0" smtClean="0">
                <a:solidFill>
                  <a:srgbClr val="7030A0"/>
                </a:solidFill>
              </a:rPr>
              <a:t>If       	condition  		     result </a:t>
            </a:r>
          </a:p>
          <a:p>
            <a:pPr>
              <a:buFontTx/>
              <a:buNone/>
            </a:pPr>
            <a:r>
              <a:rPr lang="en-US" dirty="0" smtClean="0">
                <a:solidFill>
                  <a:srgbClr val="7030A0"/>
                </a:solidFill>
              </a:rPr>
              <a:t>If       the water boils,   	it is not cold</a:t>
            </a:r>
            <a:r>
              <a:rPr lang="es-ES" dirty="0" smtClean="0"/>
              <a:t>	</a:t>
            </a:r>
          </a:p>
          <a:p>
            <a:pPr>
              <a:buFontTx/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885411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2 Marcador de contenido"/>
          <p:cNvSpPr txBox="1">
            <a:spLocks/>
          </p:cNvSpPr>
          <p:nvPr/>
        </p:nvSpPr>
        <p:spPr>
          <a:xfrm>
            <a:off x="1143000" y="1828800"/>
            <a:ext cx="7162800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b="1" dirty="0" smtClean="0">
                <a:solidFill>
                  <a:srgbClr val="7030A0"/>
                </a:solidFill>
              </a:rPr>
              <a:t>Things that always happen under certain Conditions:</a:t>
            </a:r>
          </a:p>
          <a:p>
            <a:pPr>
              <a:buFontTx/>
              <a:buNone/>
            </a:pPr>
            <a:endParaRPr lang="en-US" dirty="0" smtClean="0">
              <a:solidFill>
                <a:srgbClr val="00B050"/>
              </a:solidFill>
            </a:endParaRPr>
          </a:p>
          <a:p>
            <a:pPr>
              <a:buFontTx/>
              <a:buNone/>
            </a:pPr>
            <a:r>
              <a:rPr lang="en-US" dirty="0" smtClean="0">
                <a:solidFill>
                  <a:schemeClr val="hlink"/>
                </a:solidFill>
              </a:rPr>
              <a:t>If       condition  		  result </a:t>
            </a:r>
          </a:p>
          <a:p>
            <a:pPr>
              <a:buFontTx/>
              <a:buNone/>
            </a:pPr>
            <a:endParaRPr lang="en-US" dirty="0" smtClean="0">
              <a:solidFill>
                <a:schemeClr val="hlink"/>
              </a:solidFill>
            </a:endParaRPr>
          </a:p>
          <a:p>
            <a:pPr>
              <a:buFontTx/>
              <a:buNone/>
            </a:pPr>
            <a:r>
              <a:rPr lang="en-US" dirty="0" smtClean="0">
                <a:solidFill>
                  <a:srgbClr val="FF0000"/>
                </a:solidFill>
              </a:rPr>
              <a:t>If </a:t>
            </a:r>
            <a:r>
              <a:rPr lang="en-US" dirty="0" smtClean="0"/>
              <a:t>	  I study,	            I get good marks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323850" y="260350"/>
            <a:ext cx="80645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s-MX" sz="3600" dirty="0" smtClean="0"/>
              <a:t>ZERO </a:t>
            </a:r>
            <a:r>
              <a:rPr lang="en-GB" altLang="es-MX" sz="3600" dirty="0"/>
              <a:t>CONDITIONAL</a:t>
            </a:r>
          </a:p>
        </p:txBody>
      </p:sp>
    </p:spTree>
    <p:extLst>
      <p:ext uri="{BB962C8B-B14F-4D97-AF65-F5344CB8AC3E}">
        <p14:creationId xmlns:p14="http://schemas.microsoft.com/office/powerpoint/2010/main" xmlns="" val="4113975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323850" y="260350"/>
            <a:ext cx="80645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s-MX" sz="3600" dirty="0" smtClean="0"/>
              <a:t>ZERO </a:t>
            </a:r>
            <a:r>
              <a:rPr lang="en-GB" altLang="es-MX" sz="3600" dirty="0"/>
              <a:t>CONDITIONAL</a:t>
            </a: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971550" y="2214563"/>
            <a:ext cx="2879725" cy="293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30000"/>
              </a:spcBef>
            </a:pPr>
            <a:r>
              <a:rPr lang="en-GB" sz="2400" dirty="0" smtClean="0"/>
              <a:t>     If </a:t>
            </a:r>
            <a:r>
              <a:rPr lang="en-GB" sz="2400" dirty="0"/>
              <a:t>clause: </a:t>
            </a:r>
          </a:p>
          <a:p>
            <a:pPr eaLnBrk="1" hangingPunct="1">
              <a:lnSpc>
                <a:spcPct val="130000"/>
              </a:lnSpc>
              <a:spcBef>
                <a:spcPct val="30000"/>
              </a:spcBef>
            </a:pPr>
            <a:endParaRPr lang="en-GB" sz="2400" dirty="0"/>
          </a:p>
          <a:p>
            <a:pPr eaLnBrk="1" hangingPunct="1">
              <a:lnSpc>
                <a:spcPct val="130000"/>
              </a:lnSpc>
              <a:spcBef>
                <a:spcPct val="30000"/>
              </a:spcBef>
            </a:pPr>
            <a:endParaRPr lang="en-GB" sz="2400" b="1" dirty="0">
              <a:solidFill>
                <a:srgbClr val="EA850A"/>
              </a:solidFill>
            </a:endParaRPr>
          </a:p>
          <a:p>
            <a:pPr eaLnBrk="1" hangingPunct="1">
              <a:lnSpc>
                <a:spcPct val="130000"/>
              </a:lnSpc>
              <a:spcBef>
                <a:spcPct val="30000"/>
              </a:spcBef>
            </a:pPr>
            <a:endParaRPr lang="en-GB" sz="2400" b="1" dirty="0">
              <a:solidFill>
                <a:srgbClr val="EA850A"/>
              </a:solidFill>
            </a:endParaRPr>
          </a:p>
          <a:p>
            <a:pPr eaLnBrk="1" hangingPunct="1">
              <a:lnSpc>
                <a:spcPct val="130000"/>
              </a:lnSpc>
              <a:spcBef>
                <a:spcPct val="30000"/>
              </a:spcBef>
            </a:pPr>
            <a:r>
              <a:rPr lang="en-GB" sz="2400" b="1" dirty="0">
                <a:solidFill>
                  <a:srgbClr val="7030A0"/>
                </a:solidFill>
              </a:rPr>
              <a:t>PRESENT SIMPLE</a:t>
            </a:r>
            <a:r>
              <a:rPr lang="en-GB" sz="2400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17" name="16 Flecha abajo"/>
          <p:cNvSpPr/>
          <p:nvPr/>
        </p:nvSpPr>
        <p:spPr>
          <a:xfrm>
            <a:off x="1576363" y="3149750"/>
            <a:ext cx="857250" cy="12144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MX"/>
          </a:p>
        </p:txBody>
      </p:sp>
      <p:sp>
        <p:nvSpPr>
          <p:cNvPr id="18" name="Text Box 11"/>
          <p:cNvSpPr txBox="1">
            <a:spLocks noChangeArrowheads="1"/>
          </p:cNvSpPr>
          <p:nvPr/>
        </p:nvSpPr>
        <p:spPr bwMode="auto">
          <a:xfrm>
            <a:off x="4714875" y="2286000"/>
            <a:ext cx="3500438" cy="330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30000"/>
              </a:spcBef>
            </a:pPr>
            <a:r>
              <a:rPr lang="en-GB" sz="2400" dirty="0"/>
              <a:t>       Main clause:</a:t>
            </a:r>
          </a:p>
          <a:p>
            <a:pPr eaLnBrk="1" hangingPunct="1">
              <a:lnSpc>
                <a:spcPct val="130000"/>
              </a:lnSpc>
              <a:spcBef>
                <a:spcPct val="30000"/>
              </a:spcBef>
            </a:pPr>
            <a:r>
              <a:rPr lang="en-GB" sz="2400" dirty="0"/>
              <a:t>                </a:t>
            </a:r>
            <a:br>
              <a:rPr lang="en-GB" sz="2400" dirty="0"/>
            </a:br>
            <a:r>
              <a:rPr lang="en-GB" sz="2400" dirty="0"/>
              <a:t>     </a:t>
            </a:r>
          </a:p>
          <a:p>
            <a:pPr eaLnBrk="1" hangingPunct="1">
              <a:lnSpc>
                <a:spcPct val="130000"/>
              </a:lnSpc>
              <a:spcBef>
                <a:spcPct val="30000"/>
              </a:spcBef>
            </a:pPr>
            <a:endParaRPr lang="en-GB" sz="2400" b="1" dirty="0">
              <a:solidFill>
                <a:srgbClr val="EA850A"/>
              </a:solidFill>
            </a:endParaRPr>
          </a:p>
          <a:p>
            <a:pPr eaLnBrk="1" hangingPunct="1">
              <a:lnSpc>
                <a:spcPct val="130000"/>
              </a:lnSpc>
              <a:spcBef>
                <a:spcPct val="30000"/>
              </a:spcBef>
            </a:pPr>
            <a:r>
              <a:rPr lang="en-GB" sz="2400" b="1" dirty="0">
                <a:solidFill>
                  <a:srgbClr val="7030A0"/>
                </a:solidFill>
              </a:rPr>
              <a:t>PRESENT SIMPLE</a:t>
            </a:r>
            <a:r>
              <a:rPr lang="en-GB" sz="2400" dirty="0">
                <a:solidFill>
                  <a:srgbClr val="7030A0"/>
                </a:solidFill>
              </a:rPr>
              <a:t> or    </a:t>
            </a:r>
            <a:r>
              <a:rPr lang="en-GB" sz="2400" b="1" dirty="0">
                <a:solidFill>
                  <a:srgbClr val="7030A0"/>
                </a:solidFill>
              </a:rPr>
              <a:t>IMPERATIVE</a:t>
            </a:r>
          </a:p>
        </p:txBody>
      </p:sp>
      <p:sp>
        <p:nvSpPr>
          <p:cNvPr id="19" name="18 Flecha abajo"/>
          <p:cNvSpPr/>
          <p:nvPr/>
        </p:nvSpPr>
        <p:spPr>
          <a:xfrm>
            <a:off x="6000750" y="3000375"/>
            <a:ext cx="785813" cy="12144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83718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 Box 13"/>
          <p:cNvSpPr txBox="1">
            <a:spLocks noChangeArrowheads="1"/>
          </p:cNvSpPr>
          <p:nvPr/>
        </p:nvSpPr>
        <p:spPr bwMode="auto">
          <a:xfrm>
            <a:off x="323850" y="260350"/>
            <a:ext cx="80645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s-MX" sz="3600" dirty="0" smtClean="0"/>
              <a:t>ZERO </a:t>
            </a:r>
            <a:r>
              <a:rPr lang="en-GB" altLang="es-MX" sz="3600" dirty="0"/>
              <a:t>CONDITIONAL</a:t>
            </a: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395288" y="1341438"/>
            <a:ext cx="8485187" cy="1150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30000"/>
              </a:spcBef>
            </a:pPr>
            <a:r>
              <a:rPr lang="en-GB" sz="2400" dirty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  If you </a:t>
            </a:r>
            <a:r>
              <a:rPr lang="en-GB" sz="2400" b="1" dirty="0">
                <a:solidFill>
                  <a:srgbClr val="EA850A"/>
                </a:solidFill>
                <a:latin typeface="Arial" charset="0"/>
                <a:cs typeface="Times New Roman" pitchFamily="18" charset="0"/>
              </a:rPr>
              <a:t>don’t water</a:t>
            </a:r>
            <a:r>
              <a:rPr lang="en-GB" sz="2400" dirty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 flowers, they </a:t>
            </a:r>
            <a:r>
              <a:rPr lang="en-GB" sz="2400" b="1" dirty="0">
                <a:solidFill>
                  <a:srgbClr val="EA850A"/>
                </a:solidFill>
                <a:latin typeface="Arial" charset="0"/>
                <a:cs typeface="Times New Roman" pitchFamily="18" charset="0"/>
              </a:rPr>
              <a:t>die</a:t>
            </a:r>
            <a:r>
              <a:rPr lang="en-GB" sz="2400" dirty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.  </a:t>
            </a:r>
          </a:p>
          <a:p>
            <a:pPr eaLnBrk="1" hangingPunct="1">
              <a:lnSpc>
                <a:spcPct val="130000"/>
              </a:lnSpc>
              <a:spcBef>
                <a:spcPct val="30000"/>
              </a:spcBef>
            </a:pPr>
            <a:r>
              <a:rPr lang="en-GB" sz="2400" dirty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        If you </a:t>
            </a:r>
            <a:r>
              <a:rPr lang="en-GB" sz="2400" b="1" dirty="0">
                <a:solidFill>
                  <a:srgbClr val="EA850A"/>
                </a:solidFill>
                <a:latin typeface="Arial" charset="0"/>
                <a:cs typeface="Times New Roman" pitchFamily="18" charset="0"/>
              </a:rPr>
              <a:t>have </a:t>
            </a:r>
            <a:r>
              <a:rPr lang="en-GB" sz="2400" dirty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a headache,      </a:t>
            </a:r>
            <a:r>
              <a:rPr lang="en-GB" sz="2400" b="1" dirty="0">
                <a:solidFill>
                  <a:srgbClr val="EA850A"/>
                </a:solidFill>
                <a:latin typeface="Arial" charset="0"/>
                <a:cs typeface="Times New Roman" pitchFamily="18" charset="0"/>
              </a:rPr>
              <a:t>stop </a:t>
            </a:r>
            <a:r>
              <a:rPr lang="en-GB" sz="2400" dirty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watching TV.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971550" y="2858294"/>
            <a:ext cx="2879725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30000"/>
              </a:spcBef>
            </a:pPr>
            <a:r>
              <a:rPr lang="en-GB" sz="2400" dirty="0">
                <a:latin typeface="Arial" charset="0"/>
              </a:rPr>
              <a:t>If clause: </a:t>
            </a:r>
            <a:r>
              <a:rPr lang="en-GB" sz="2400" b="1" dirty="0">
                <a:solidFill>
                  <a:srgbClr val="EA850A"/>
                </a:solidFill>
                <a:latin typeface="Arial" charset="0"/>
              </a:rPr>
              <a:t>PRESENT SIMPLE</a:t>
            </a:r>
            <a:r>
              <a:rPr lang="en-GB" sz="2400" dirty="0">
                <a:latin typeface="Arial" charset="0"/>
              </a:rPr>
              <a:t> </a:t>
            </a: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4284663" y="2858294"/>
            <a:ext cx="2879725" cy="151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30000"/>
              </a:spcBef>
            </a:pPr>
            <a:r>
              <a:rPr lang="en-GB" sz="2400" dirty="0">
                <a:latin typeface="Arial" charset="0"/>
              </a:rPr>
              <a:t>Main clause:</a:t>
            </a:r>
            <a:br>
              <a:rPr lang="en-GB" sz="2400" dirty="0">
                <a:latin typeface="Arial" charset="0"/>
              </a:rPr>
            </a:br>
            <a:r>
              <a:rPr lang="en-GB" sz="2400" b="1" dirty="0">
                <a:solidFill>
                  <a:srgbClr val="EA850A"/>
                </a:solidFill>
                <a:latin typeface="Arial" charset="0"/>
              </a:rPr>
              <a:t>PRESENT SIMPLE</a:t>
            </a:r>
            <a:r>
              <a:rPr lang="en-GB" sz="2400" dirty="0">
                <a:latin typeface="Arial" charset="0"/>
              </a:rPr>
              <a:t> or </a:t>
            </a:r>
            <a:r>
              <a:rPr lang="en-GB" sz="2400" b="1" dirty="0">
                <a:solidFill>
                  <a:srgbClr val="EA850A"/>
                </a:solidFill>
                <a:latin typeface="Arial" charset="0"/>
              </a:rPr>
              <a:t>IMPERATIVE</a:t>
            </a:r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468313" y="4520993"/>
            <a:ext cx="8135937" cy="1150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lnSpc>
                <a:spcPct val="130000"/>
              </a:lnSpc>
              <a:spcBef>
                <a:spcPct val="30000"/>
              </a:spcBef>
            </a:pPr>
            <a:r>
              <a:rPr lang="en-GB" sz="2400" dirty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With zero conditional </a:t>
            </a:r>
            <a:endParaRPr lang="sl-SI" sz="2400" dirty="0">
              <a:solidFill>
                <a:srgbClr val="000000"/>
              </a:solidFill>
              <a:latin typeface="Arial" charset="0"/>
              <a:cs typeface="Times New Roman" pitchFamily="18" charset="0"/>
            </a:endParaRPr>
          </a:p>
          <a:p>
            <a:pPr algn="ctr" eaLnBrk="1" hangingPunct="1">
              <a:lnSpc>
                <a:spcPct val="130000"/>
              </a:lnSpc>
              <a:spcBef>
                <a:spcPct val="30000"/>
              </a:spcBef>
            </a:pPr>
            <a:r>
              <a:rPr lang="en-GB" sz="2400" dirty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we express </a:t>
            </a:r>
            <a:r>
              <a:rPr lang="en-GB" sz="2400" b="1" dirty="0">
                <a:solidFill>
                  <a:srgbClr val="EA850A"/>
                </a:solidFill>
                <a:latin typeface="Arial" charset="0"/>
                <a:cs typeface="Times New Roman" pitchFamily="18" charset="0"/>
              </a:rPr>
              <a:t> a general truth </a:t>
            </a:r>
            <a:r>
              <a:rPr lang="en-GB" sz="2400" dirty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or we give </a:t>
            </a:r>
            <a:r>
              <a:rPr lang="en-GB" sz="2400" b="1" dirty="0">
                <a:solidFill>
                  <a:srgbClr val="EA850A"/>
                </a:solidFill>
                <a:latin typeface="Arial" charset="0"/>
                <a:cs typeface="Times New Roman" pitchFamily="18" charset="0"/>
              </a:rPr>
              <a:t>advice</a:t>
            </a:r>
            <a:r>
              <a:rPr lang="sl-SI" sz="2400" dirty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.</a:t>
            </a:r>
            <a:endParaRPr lang="en-GB" sz="2400" dirty="0">
              <a:latin typeface="Arial" charset="0"/>
            </a:endParaRPr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auto">
          <a:xfrm>
            <a:off x="2051720" y="2502341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6" name="Line 7"/>
          <p:cNvSpPr>
            <a:spLocks noChangeShapeType="1"/>
          </p:cNvSpPr>
          <p:nvPr/>
        </p:nvSpPr>
        <p:spPr bwMode="auto">
          <a:xfrm>
            <a:off x="5508104" y="257333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311938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ángulo 5"/>
          <p:cNvSpPr/>
          <p:nvPr/>
        </p:nvSpPr>
        <p:spPr>
          <a:xfrm>
            <a:off x="2411760" y="2060848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4000" dirty="0"/>
              <a:t>Evans, V. y Dooley, J. (</a:t>
            </a:r>
            <a:r>
              <a:rPr lang="en-US" sz="4000" dirty="0" smtClean="0"/>
              <a:t>2010). </a:t>
            </a:r>
            <a:r>
              <a:rPr lang="en-US" sz="4000" dirty="0"/>
              <a:t>Upstream. Beginner. Express Publishing.</a:t>
            </a:r>
          </a:p>
        </p:txBody>
      </p:sp>
    </p:spTree>
    <p:extLst>
      <p:ext uri="{BB962C8B-B14F-4D97-AF65-F5344CB8AC3E}">
        <p14:creationId xmlns:p14="http://schemas.microsoft.com/office/powerpoint/2010/main" xmlns="" val="161079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224</Words>
  <Application>Microsoft Office PowerPoint</Application>
  <PresentationFormat>Presentación en pantalla (4:3)</PresentationFormat>
  <Paragraphs>53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8</vt:i4>
      </vt:variant>
    </vt:vector>
  </HeadingPairs>
  <TitlesOfParts>
    <vt:vector size="10" baseType="lpstr">
      <vt:lpstr>Tema de Office</vt:lpstr>
      <vt:lpstr>1_Tema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Referencias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www.intercambiosvirtuales.org</cp:lastModifiedBy>
  <cp:revision>27</cp:revision>
  <dcterms:created xsi:type="dcterms:W3CDTF">2012-12-04T21:22:09Z</dcterms:created>
  <dcterms:modified xsi:type="dcterms:W3CDTF">2015-10-29T23:27:15Z</dcterms:modified>
</cp:coreProperties>
</file>